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59" r:id="rId4"/>
    <p:sldId id="261" r:id="rId5"/>
    <p:sldId id="278" r:id="rId6"/>
    <p:sldId id="262" r:id="rId7"/>
    <p:sldId id="284" r:id="rId8"/>
    <p:sldId id="266" r:id="rId9"/>
    <p:sldId id="283" r:id="rId10"/>
    <p:sldId id="285" r:id="rId11"/>
    <p:sldId id="288" r:id="rId12"/>
    <p:sldId id="286" r:id="rId13"/>
    <p:sldId id="268" r:id="rId14"/>
    <p:sldId id="28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D8B7"/>
    <a:srgbClr val="A09D79"/>
    <a:srgbClr val="AD5C4D"/>
    <a:srgbClr val="543E35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30"/>
  </p:normalViewPr>
  <p:slideViewPr>
    <p:cSldViewPr snapToGrid="0">
      <p:cViewPr varScale="1">
        <p:scale>
          <a:sx n="105" d="100"/>
          <a:sy n="105" d="100"/>
        </p:scale>
        <p:origin x="834" y="4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5/31/2024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4155"/>
            <a:ext cx="9144000" cy="2387600"/>
          </a:xfrm>
        </p:spPr>
        <p:txBody>
          <a:bodyPr/>
          <a:lstStyle/>
          <a:p>
            <a:r>
              <a:rPr lang="en-US" dirty="0"/>
              <a:t>Claims / Billing</a:t>
            </a:r>
            <a:br>
              <a:rPr lang="en-US" dirty="0"/>
            </a:br>
            <a:br>
              <a:rPr lang="en-US" sz="1400" dirty="0"/>
            </a:br>
            <a:r>
              <a:rPr lang="en-US" sz="3200" dirty="0" err="1"/>
              <a:t>Hamaspik</a:t>
            </a:r>
            <a:r>
              <a:rPr lang="en-US" sz="3200" dirty="0"/>
              <a:t> Choice MLTC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DBC575A-F38D-F611-AFF9-EAE34BE33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85" y="126206"/>
            <a:ext cx="3168250" cy="887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C30E98-C092-22D4-1884-B2763980A302}"/>
              </a:ext>
            </a:extLst>
          </p:cNvPr>
          <p:cNvSpPr txBox="1"/>
          <p:nvPr/>
        </p:nvSpPr>
        <p:spPr>
          <a:xfrm>
            <a:off x="411480" y="6455664"/>
            <a:ext cx="1307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Ver 05-2024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841FA-E0B7-4B4A-BE48-B2041793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CA1A1A-46D9-85C6-709C-ADC0409C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37" y="1733303"/>
            <a:ext cx="5404105" cy="676656"/>
          </a:xfrm>
        </p:spPr>
        <p:txBody>
          <a:bodyPr/>
          <a:lstStyle/>
          <a:p>
            <a:r>
              <a:rPr lang="en-US" sz="3600" dirty="0"/>
              <a:t>UB-04 Institutional</a:t>
            </a:r>
            <a:br>
              <a:rPr lang="en-US" sz="3600" dirty="0"/>
            </a:br>
            <a:r>
              <a:rPr lang="en-US" sz="3600" dirty="0"/>
              <a:t>Claim </a:t>
            </a:r>
            <a:r>
              <a:rPr lang="en-US" sz="3600" u="sng" dirty="0"/>
              <a:t>Resubmission</a:t>
            </a:r>
            <a:br>
              <a:rPr lang="en-US" sz="3600" u="sng" dirty="0"/>
            </a:br>
            <a:r>
              <a:rPr lang="en-US" sz="3600" dirty="0"/>
              <a:t>of claim already paid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398B-34AC-7DE0-79F1-CB4888FA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83" y="498126"/>
            <a:ext cx="4389369" cy="5481579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FA08A91-B2B4-A0F4-D7A8-658ADB4873CE}"/>
              </a:ext>
            </a:extLst>
          </p:cNvPr>
          <p:cNvCxnSpPr>
            <a:cxnSpLocks/>
          </p:cNvCxnSpPr>
          <p:nvPr/>
        </p:nvCxnSpPr>
        <p:spPr>
          <a:xfrm>
            <a:off x="4261102" y="4313382"/>
            <a:ext cx="1834898" cy="417282"/>
          </a:xfrm>
          <a:prstGeom prst="bentConnector3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09BBB2-1831-3B68-A10D-5A5F5482AE87}"/>
              </a:ext>
            </a:extLst>
          </p:cNvPr>
          <p:cNvCxnSpPr>
            <a:cxnSpLocks/>
          </p:cNvCxnSpPr>
          <p:nvPr/>
        </p:nvCxnSpPr>
        <p:spPr>
          <a:xfrm flipH="1">
            <a:off x="10200443" y="629505"/>
            <a:ext cx="38039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5ADB482-94CF-009E-B741-DCD8F0141CD2}"/>
              </a:ext>
            </a:extLst>
          </p:cNvPr>
          <p:cNvSpPr txBox="1"/>
          <p:nvPr/>
        </p:nvSpPr>
        <p:spPr>
          <a:xfrm>
            <a:off x="1136162" y="3458355"/>
            <a:ext cx="3124940" cy="19389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b="1" dirty="0"/>
              <a:t>Box 63 must have original claim number.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83F4B-E1F7-F751-51ED-722AE055110B}"/>
              </a:ext>
            </a:extLst>
          </p:cNvPr>
          <p:cNvSpPr txBox="1"/>
          <p:nvPr/>
        </p:nvSpPr>
        <p:spPr>
          <a:xfrm>
            <a:off x="10580833" y="255975"/>
            <a:ext cx="1434383" cy="14773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Bill type should indicate that it is a resubmission.</a:t>
            </a:r>
          </a:p>
        </p:txBody>
      </p:sp>
    </p:spTree>
    <p:extLst>
      <p:ext uri="{BB962C8B-B14F-4D97-AF65-F5344CB8AC3E}">
        <p14:creationId xmlns:p14="http://schemas.microsoft.com/office/powerpoint/2010/main" val="40192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841FA-E0B7-4B4A-BE48-B2041793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CA1A1A-46D9-85C6-709C-ADC0409C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510" y="710912"/>
            <a:ext cx="10218198" cy="676656"/>
          </a:xfrm>
        </p:spPr>
        <p:txBody>
          <a:bodyPr/>
          <a:lstStyle/>
          <a:p>
            <a:r>
              <a:rPr lang="en-US" sz="3600" dirty="0"/>
              <a:t>CMS-1500 Professional  Claim</a:t>
            </a:r>
            <a:br>
              <a:rPr lang="en-US" sz="3600" u="sng" dirty="0"/>
            </a:br>
            <a:r>
              <a:rPr lang="en-US" sz="3600" u="sng" dirty="0"/>
              <a:t>Resubmission </a:t>
            </a:r>
            <a:r>
              <a:rPr lang="en-US" sz="3600" dirty="0"/>
              <a:t>of claim already paid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68CC5-A17B-B743-F982-FC7CA28F74D1}"/>
              </a:ext>
            </a:extLst>
          </p:cNvPr>
          <p:cNvSpPr txBox="1"/>
          <p:nvPr/>
        </p:nvSpPr>
        <p:spPr>
          <a:xfrm>
            <a:off x="6329581" y="2541192"/>
            <a:ext cx="4580699" cy="18158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Box 22</a:t>
            </a:r>
          </a:p>
          <a:p>
            <a:pPr algn="ctr"/>
            <a:r>
              <a:rPr lang="en-US" sz="2800" b="1" dirty="0"/>
              <a:t> should have value of “7” plus original claim reference number.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A628A-372D-2F3A-4A81-DF6D348A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71" y="1585897"/>
            <a:ext cx="3248478" cy="420111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47B361-4DF8-956E-9D85-8CD8BD60C420}"/>
              </a:ext>
            </a:extLst>
          </p:cNvPr>
          <p:cNvCxnSpPr>
            <a:stCxn id="11" idx="1"/>
          </p:cNvCxnSpPr>
          <p:nvPr/>
        </p:nvCxnSpPr>
        <p:spPr>
          <a:xfrm flipH="1">
            <a:off x="3710866" y="3449133"/>
            <a:ext cx="2618715" cy="5990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Sagona Book" panose="020F0502020204030204" pitchFamily="34" charset="0"/>
                <a:cs typeface="Sagona Book" panose="020F0502020204030204" pitchFamily="34" charset="0"/>
              </a:rPr>
              <a:t>Resubmitting claims that were entirely denied</a:t>
            </a:r>
            <a:endParaRPr lang="en-US" sz="3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FA62-4F61-F2A9-5C9F-12F7CF28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2539261"/>
            <a:ext cx="8415528" cy="3310128"/>
          </a:xfrm>
        </p:spPr>
        <p:txBody>
          <a:bodyPr/>
          <a:lstStyle/>
          <a:p>
            <a:r>
              <a:rPr lang="en-US" dirty="0"/>
              <a:t>Resubmit as a standard claim</a:t>
            </a:r>
          </a:p>
          <a:p>
            <a:r>
              <a:rPr lang="en-US" dirty="0"/>
              <a:t>Keep in mind timely filing timeframes</a:t>
            </a:r>
          </a:p>
        </p:txBody>
      </p:sp>
    </p:spTree>
    <p:extLst>
      <p:ext uri="{BB962C8B-B14F-4D97-AF65-F5344CB8AC3E}">
        <p14:creationId xmlns:p14="http://schemas.microsoft.com/office/powerpoint/2010/main" val="293046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DC31-1488-8091-935A-1B03A14A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Payments &amp; Remittance Notices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0689-D84C-7977-0A2B-2F0FFFB20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9ECAA-48CB-8CE7-4844-AA2C77D9E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8851392" cy="1097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Payments for MLTC services are made electronically</a:t>
            </a:r>
          </a:p>
          <a:p>
            <a:r>
              <a:rPr lang="en-US" dirty="0"/>
              <a:t>Each MLTC provider already provided ACH banking information at the time of contracting (if change needed, contact Provider Relations Dept.</a:t>
            </a:r>
          </a:p>
          <a:p>
            <a:r>
              <a:rPr lang="en-US" dirty="0"/>
              <a:t>Payment is made within 30 days for electronic claims and 45 days for paper claims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10A79-E2EE-5230-2C2A-E6884B51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Remittance NOTICES/EXPLANATIONS OF PAYMENT (EOP)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C6792-93C5-DED1-0872-50E165128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8723376" cy="1097280"/>
          </a:xfrm>
        </p:spPr>
        <p:txBody>
          <a:bodyPr>
            <a:normAutofit/>
          </a:bodyPr>
          <a:lstStyle/>
          <a:p>
            <a:r>
              <a:rPr lang="en-US" dirty="0"/>
              <a:t>Electronic Remittance Advice (ERA) for those providers who enrolled to receive HIPAA 835s thru the clearinghouse are issued on Fridays</a:t>
            </a:r>
          </a:p>
          <a:p>
            <a:r>
              <a:rPr lang="en-US" dirty="0"/>
              <a:t>Inquiries regarding Remittance Notices should go to Remittances@hamaspikchoice.org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210D02-BD78-856B-08E2-820032A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9ECCDF8-5150-F587-139C-B03037517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65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Proof of services may be requested as part of routine audits by </a:t>
            </a:r>
            <a:r>
              <a:rPr lang="en-US" sz="2400" dirty="0" err="1"/>
              <a:t>Hamaspik’s</a:t>
            </a:r>
            <a:r>
              <a:rPr lang="en-US" sz="2400" dirty="0"/>
              <a:t> Compliance Dept.</a:t>
            </a:r>
          </a:p>
          <a:p>
            <a:r>
              <a:rPr lang="en-US" sz="2400" dirty="0"/>
              <a:t>Home Care Services—Electronic Visit Verification (EVV) system utilization is mandatory</a:t>
            </a:r>
          </a:p>
          <a:p>
            <a:r>
              <a:rPr lang="en-US" sz="2400" dirty="0"/>
              <a:t>Social Adult Day Care—Member sign-in sheets or electronic sign-in proof necessary</a:t>
            </a:r>
          </a:p>
        </p:txBody>
      </p:sp>
      <p:pic>
        <p:nvPicPr>
          <p:cNvPr id="11" name="Picture Placeholder 10" descr="A picture containing text, logo, trademark, symbol&#10;&#10;Description automatically generated">
            <a:extLst>
              <a:ext uri="{FF2B5EF4-FFF2-40B4-BE49-F238E27FC236}">
                <a16:creationId xmlns:a16="http://schemas.microsoft.com/office/drawing/2014/main" id="{1D3FF3C8-FFB7-9E47-ABBF-B4C28768F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3879" y="1456170"/>
            <a:ext cx="4219921" cy="4351338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16F6-4A85-16AD-487D-7C306293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2A29D-9132-8837-152F-AFB23D2C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163715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Hamaspik</a:t>
            </a:r>
            <a:r>
              <a:rPr lang="en-US" b="1" dirty="0">
                <a:solidFill>
                  <a:schemeClr val="tx1"/>
                </a:solidFill>
              </a:rPr>
              <a:t> Choice</a:t>
            </a:r>
          </a:p>
          <a:p>
            <a:r>
              <a:rPr lang="en-US" b="1" dirty="0">
                <a:solidFill>
                  <a:schemeClr val="tx1"/>
                </a:solidFill>
              </a:rPr>
              <a:t>ClaimsProcessing@hamaspikchoice.org</a:t>
            </a:r>
          </a:p>
          <a:p>
            <a:r>
              <a:rPr lang="en-US" b="1" dirty="0">
                <a:solidFill>
                  <a:schemeClr val="tx1"/>
                </a:solidFill>
              </a:rPr>
              <a:t>www.hamaspik.com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100369-1BD6-57E4-6963-8FBB60F1E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85" y="126206"/>
            <a:ext cx="3168250" cy="8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1" y="3219841"/>
            <a:ext cx="6313668" cy="1325563"/>
          </a:xfrm>
        </p:spPr>
        <p:txBody>
          <a:bodyPr/>
          <a:lstStyle/>
          <a:p>
            <a:r>
              <a:rPr lang="en-US" sz="5400" dirty="0"/>
              <a:t>Goals for this presentation</a:t>
            </a:r>
            <a:br>
              <a:rPr lang="en-US" sz="5400" dirty="0"/>
            </a:br>
            <a:br>
              <a:rPr lang="en-US" sz="5400" dirty="0"/>
            </a:br>
            <a:endParaRPr lang="en-US" sz="3600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56B5E1D-96F4-E02E-DE1D-AD77930A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00419"/>
              </p:ext>
            </p:extLst>
          </p:nvPr>
        </p:nvGraphicFramePr>
        <p:xfrm>
          <a:off x="7150608" y="719665"/>
          <a:ext cx="4370832" cy="557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832">
                  <a:extLst>
                    <a:ext uri="{9D8B030D-6E8A-4147-A177-3AD203B41FA5}">
                      <a16:colId xmlns:a16="http://schemas.microsoft.com/office/drawing/2014/main" val="83862078"/>
                    </a:ext>
                  </a:extLst>
                </a:gridCol>
              </a:tblGrid>
              <a:tr h="565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UNDERSTAND: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26552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Claims Submission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70806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Submission Timeframes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14156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Required Claim 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13515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 Denials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11499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Resubmissions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10431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Claims Status Inquiries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60609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Payments &amp; Remittance Notices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47769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6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 claims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6502619" cy="4070729"/>
          </a:xfrm>
        </p:spPr>
        <p:txBody>
          <a:bodyPr>
            <a:normAutofit/>
          </a:bodyPr>
          <a:lstStyle/>
          <a:p>
            <a:r>
              <a:rPr lang="en-US" sz="2000" u="sng" dirty="0"/>
              <a:t>Format:</a:t>
            </a:r>
          </a:p>
          <a:p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Professional claims:  CMS-1500 or electronic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Institutional claims:  UB-04 or electronic equivalent</a:t>
            </a:r>
          </a:p>
          <a:p>
            <a:endParaRPr lang="en-US" sz="2000" dirty="0"/>
          </a:p>
          <a:p>
            <a:r>
              <a:rPr lang="en-US" sz="2000" u="sng" dirty="0"/>
              <a:t>Method:</a:t>
            </a:r>
          </a:p>
          <a:p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Electronically thru clearinghouse (AVAILITY)</a:t>
            </a:r>
          </a:p>
          <a:p>
            <a:r>
              <a:rPr lang="en-US" sz="1600" dirty="0"/>
              <a:t>     Payer ID:  47738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Paper claims mailed to:</a:t>
            </a:r>
          </a:p>
          <a:p>
            <a:r>
              <a:rPr lang="en-US" sz="1600" dirty="0"/>
              <a:t>     Hamaspik Managed Care • PO Box 20408 • Tampa, FL 33622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FFBA9F-1585-398B-9C11-32689C662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888" y="3429000"/>
            <a:ext cx="2221040" cy="14479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E6186-518E-0545-34AF-62097D4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Sagona Book" panose="020F0502020204030204" pitchFamily="34" charset="0"/>
                <a:cs typeface="Sagona Book" panose="020F0502020204030204" pitchFamily="34" charset="0"/>
              </a:rPr>
              <a:t>Submission Timeframes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FA62-4F61-F2A9-5C9F-12F7CF28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6" y="1901952"/>
            <a:ext cx="4965192" cy="3310128"/>
          </a:xfrm>
        </p:spPr>
        <p:txBody>
          <a:bodyPr/>
          <a:lstStyle/>
          <a:p>
            <a:r>
              <a:rPr lang="en-US" dirty="0"/>
              <a:t>Contract-specific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Generally, 120 days from dates of 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EC8E58-6B70-44CE-B668-484E86D9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1" y="2161508"/>
            <a:ext cx="3512539" cy="29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078480"/>
            <a:ext cx="4727448" cy="1773555"/>
          </a:xfrm>
        </p:spPr>
        <p:txBody>
          <a:bodyPr/>
          <a:lstStyle/>
          <a:p>
            <a:r>
              <a:rPr lang="en-US" dirty="0"/>
              <a:t>Required Fields on Claims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48640"/>
            <a:ext cx="10515600" cy="1014984"/>
          </a:xfrm>
        </p:spPr>
        <p:txBody>
          <a:bodyPr/>
          <a:lstStyle/>
          <a:p>
            <a:r>
              <a:rPr lang="en-US" sz="3600" dirty="0">
                <a:latin typeface="Sagona Book" panose="020F0502020204030204" pitchFamily="34" charset="0"/>
              </a:rPr>
              <a:t>Goal is to match the claim to the authorization for smooth adjudication:</a:t>
            </a:r>
            <a:endParaRPr lang="en-US" sz="3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FAFF7-4156-DFC9-B1AF-3DD1CCF1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4114800" cy="3877056"/>
          </a:xfrm>
        </p:spPr>
        <p:txBody>
          <a:bodyPr/>
          <a:lstStyle/>
          <a:p>
            <a:r>
              <a:rPr lang="en-US" dirty="0"/>
              <a:t>Authorization Number</a:t>
            </a:r>
          </a:p>
          <a:p>
            <a:r>
              <a:rPr lang="en-US" dirty="0"/>
              <a:t>Provider NPI</a:t>
            </a:r>
          </a:p>
          <a:p>
            <a:r>
              <a:rPr lang="en-US" dirty="0"/>
              <a:t>Provider Taxonomy Code</a:t>
            </a:r>
          </a:p>
          <a:p>
            <a:r>
              <a:rPr lang="en-US" dirty="0"/>
              <a:t>Provider Tax ID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E6DF18-06EF-2D43-AE71-7ACDC8784E09}"/>
              </a:ext>
            </a:extLst>
          </p:cNvPr>
          <p:cNvSpPr txBox="1">
            <a:spLocks/>
          </p:cNvSpPr>
          <p:nvPr/>
        </p:nvSpPr>
        <p:spPr>
          <a:xfrm>
            <a:off x="5202936" y="1898904"/>
            <a:ext cx="4965192" cy="387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Hamaspik</a:t>
            </a:r>
            <a:r>
              <a:rPr lang="en-US" dirty="0"/>
              <a:t> Choice Member ID</a:t>
            </a:r>
          </a:p>
          <a:p>
            <a:r>
              <a:rPr lang="en-US" dirty="0"/>
              <a:t>CPT or HCPCS codes that match the authorization</a:t>
            </a:r>
          </a:p>
          <a:p>
            <a:r>
              <a:rPr lang="en-US" dirty="0"/>
              <a:t>Units</a:t>
            </a:r>
          </a:p>
          <a:p>
            <a:r>
              <a:rPr lang="en-US" dirty="0"/>
              <a:t>Dates of Service</a:t>
            </a:r>
          </a:p>
          <a:p>
            <a:r>
              <a:rPr lang="en-US" dirty="0"/>
              <a:t>Place of Service (POS) Codes</a:t>
            </a:r>
          </a:p>
          <a:p>
            <a:r>
              <a:rPr lang="en-US" dirty="0"/>
              <a:t>Diagnosis Code(s)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Hamaspik</a:t>
            </a:r>
            <a:r>
              <a:rPr lang="en-US" sz="1600" dirty="0"/>
              <a:t> includes a diagnosis code on all authorizations.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841FA-E0B7-4B4A-BE48-B2041793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CA1A1A-46D9-85C6-709C-ADC0409C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344" y="1243465"/>
            <a:ext cx="5404105" cy="676656"/>
          </a:xfrm>
        </p:spPr>
        <p:txBody>
          <a:bodyPr/>
          <a:lstStyle/>
          <a:p>
            <a:r>
              <a:rPr lang="en-US" sz="3600" dirty="0"/>
              <a:t>CMS-1500 Professional</a:t>
            </a:r>
            <a:br>
              <a:rPr lang="en-US" sz="3600" dirty="0"/>
            </a:br>
            <a:r>
              <a:rPr lang="en-US" sz="3600" dirty="0"/>
              <a:t>Claim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7CA36-B7E9-2FB0-4ABF-5E991943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0" y="350358"/>
            <a:ext cx="4352110" cy="5711190"/>
          </a:xfrm>
          <a:prstGeom prst="rect">
            <a:avLst/>
          </a:prstGeo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2250FA0-4961-AB8B-1565-993446116D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8401" y="2743199"/>
            <a:ext cx="2715493" cy="1182255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968CC5-A17B-B743-F982-FC7CA28F74D1}"/>
              </a:ext>
            </a:extLst>
          </p:cNvPr>
          <p:cNvSpPr txBox="1"/>
          <p:nvPr/>
        </p:nvSpPr>
        <p:spPr>
          <a:xfrm>
            <a:off x="7693894" y="2420032"/>
            <a:ext cx="3900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Box 23 must have Authorization Number </a:t>
            </a:r>
          </a:p>
        </p:txBody>
      </p:sp>
    </p:spTree>
    <p:extLst>
      <p:ext uri="{BB962C8B-B14F-4D97-AF65-F5344CB8AC3E}">
        <p14:creationId xmlns:p14="http://schemas.microsoft.com/office/powerpoint/2010/main" val="83165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Claim Denials  • Common Reasons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D7B162-9C51-CDC6-656D-4288B713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864" y="1691640"/>
            <a:ext cx="6986016" cy="38770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Omitting authorization number from the claim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Referencing wrong authorization number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Billing codes that differ from what was authorized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Past timely filing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Incorrect or missing member or provider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Incorrect or missing date of service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Incorrect or missing unit(s)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Incorrect or missing Diagnosis code</a:t>
            </a:r>
          </a:p>
          <a:p>
            <a:pPr>
              <a:spcBef>
                <a:spcPts val="600"/>
              </a:spcBef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interruption on file for dates of service of claim for duplication of service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A75015-0CF4-3D19-DC48-12C224DD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0" y="2045781"/>
            <a:ext cx="3457319" cy="25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A8961-6CBF-95AC-6F90-C4313DCE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7022593" cy="4070729"/>
          </a:xfrm>
        </p:spPr>
        <p:txBody>
          <a:bodyPr>
            <a:normAutofit lnSpcReduction="10000"/>
          </a:bodyPr>
          <a:lstStyle/>
          <a:p>
            <a:r>
              <a:rPr lang="en-US" sz="2000" u="sng" dirty="0"/>
              <a:t>For claims that have already been PAID but need to be modified:</a:t>
            </a:r>
          </a:p>
          <a:p>
            <a:endParaRPr lang="en-US" sz="2000" u="sng" dirty="0"/>
          </a:p>
          <a:p>
            <a:r>
              <a:rPr lang="en-US" sz="2000" u="sng" dirty="0"/>
              <a:t>Must be resubmitted within 60 days of EOP</a:t>
            </a:r>
          </a:p>
          <a:p>
            <a:endParaRPr lang="en-US" sz="2000" u="sng" dirty="0"/>
          </a:p>
          <a:p>
            <a:r>
              <a:rPr lang="en-US" sz="2000" dirty="0"/>
              <a:t>CMS-1500 or electronic equivalent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Specify value “7” in box/field 22 in order for it not to be considered a duplicate claim, e.g. additional units or codes on already paid claim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Enter previous claim number as “Original Reference Number” in box 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000" dirty="0"/>
              <a:t>UB-04 or electronic equivalent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bill type to reflect claim resubmission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Indicate original claim number in box/field 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69B66-8587-1FDA-0B4A-37AC66E194C4}"/>
              </a:ext>
            </a:extLst>
          </p:cNvPr>
          <p:cNvSpPr txBox="1"/>
          <p:nvPr/>
        </p:nvSpPr>
        <p:spPr>
          <a:xfrm>
            <a:off x="7928611" y="2782669"/>
            <a:ext cx="3687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is best!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E8329-CE16-527B-5A43-396093AD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{C4C8CB6F-4D0A-4023-8DCE-4BB7687A60DC}tf11964407_win32</Template>
  <TotalTime>178</TotalTime>
  <Words>572</Words>
  <Application>Microsoft Office PowerPoint</Application>
  <PresentationFormat>Widescreen</PresentationFormat>
  <Paragraphs>111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Gill Sans Nova</vt:lpstr>
      <vt:lpstr>Gill Sans Nova Light</vt:lpstr>
      <vt:lpstr>Ink Free</vt:lpstr>
      <vt:lpstr>Sagona Book</vt:lpstr>
      <vt:lpstr>Office Theme</vt:lpstr>
      <vt:lpstr>Claims / Billing  Hamaspik Choice MLTC</vt:lpstr>
      <vt:lpstr>Goals for this presentation  </vt:lpstr>
      <vt:lpstr>How to submit claims</vt:lpstr>
      <vt:lpstr>Submission Timeframes</vt:lpstr>
      <vt:lpstr>Required Fields on Claims</vt:lpstr>
      <vt:lpstr>Goal is to match the claim to the authorization for smooth adjudication:</vt:lpstr>
      <vt:lpstr>CMS-1500 Professional Claim Form</vt:lpstr>
      <vt:lpstr>Claim Denials  • Common Reasons</vt:lpstr>
      <vt:lpstr>Resubmissions</vt:lpstr>
      <vt:lpstr>UB-04 Institutional Claim Resubmission of claim already paid</vt:lpstr>
      <vt:lpstr>CMS-1500 Professional  Claim Resubmission of claim already paid</vt:lpstr>
      <vt:lpstr>Resubmitting claims that were entirely denied</vt:lpstr>
      <vt:lpstr>Payments &amp; Remittance Notices</vt:lpstr>
      <vt:lpstr>Compliance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Claims / Billing</dc:title>
  <dc:creator>Eric R. Kabel</dc:creator>
  <cp:lastModifiedBy>Eric Kabel</cp:lastModifiedBy>
  <cp:revision>10</cp:revision>
  <dcterms:created xsi:type="dcterms:W3CDTF">2023-06-12T23:49:54Z</dcterms:created>
  <dcterms:modified xsi:type="dcterms:W3CDTF">2024-05-31T13:56:24Z</dcterms:modified>
</cp:coreProperties>
</file>